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notesMasterIdLst>
    <p:notesMasterId r:id="rId9"/>
  </p:notesMasterIdLst>
  <p:sldIdLst>
    <p:sldId id="256" r:id="rId2"/>
    <p:sldId id="279" r:id="rId3"/>
    <p:sldId id="289" r:id="rId4"/>
    <p:sldId id="285" r:id="rId5"/>
    <p:sldId id="288" r:id="rId6"/>
    <p:sldId id="291" r:id="rId7"/>
    <p:sldId id="290" r:id="rId8"/>
  </p:sldIdLst>
  <p:sldSz cx="12192000" cy="6858000"/>
  <p:notesSz cx="6858000" cy="9144000"/>
  <p:defaultTextStyle>
    <a:defPPr>
      <a:defRPr lang="el-G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58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107" d="100"/>
          <a:sy n="107" d="100"/>
        </p:scale>
        <p:origin x="75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996F9E7-689A-C7B1-6231-D0157EFBE8A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6A0FD0-9618-92B2-E28C-16B078E185B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3529EA6-A0CA-4087-BCC1-C24D5A811352}" type="datetimeFigureOut">
              <a:rPr lang="el-GR"/>
              <a:pPr>
                <a:defRPr/>
              </a:pPr>
              <a:t>31/1/2025</a:t>
            </a:fld>
            <a:endParaRPr lang="el-GR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D6E25A98-28CF-148A-DAD0-25D8FDB350A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AAB45D4C-FE73-A344-8FD0-BAEAF6E9FC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l-GR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38D667-F1D7-1A16-AC74-878E441C1EB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E88146-A0C2-0B48-4B2E-2B678DFD36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CEE105D1-0052-4499-A5BE-E8F82DA34893}" type="slidenum">
              <a:rPr lang="el-GR" altLang="el-GR"/>
              <a:pPr/>
              <a:t>‹#›</a:t>
            </a:fld>
            <a:endParaRPr lang="el-GR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>
            <a:extLst>
              <a:ext uri="{FF2B5EF4-FFF2-40B4-BE49-F238E27FC236}">
                <a16:creationId xmlns:a16="http://schemas.microsoft.com/office/drawing/2014/main" id="{3921D942-DF5A-4623-C04F-139B2B71A84F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A0F3B5E3-88C4-0A09-30BE-018E78EE2AC6}"/>
              </a:ext>
            </a:extLst>
          </p:cNvPr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12">
            <a:extLst>
              <a:ext uri="{FF2B5EF4-FFF2-40B4-BE49-F238E27FC236}">
                <a16:creationId xmlns:a16="http://schemas.microsoft.com/office/drawing/2014/main" id="{03774B1E-ECAF-2EC2-FC4F-867AC97FFBE8}"/>
              </a:ext>
            </a:extLst>
          </p:cNvPr>
          <p:cNvCxnSpPr/>
          <p:nvPr/>
        </p:nvCxnSpPr>
        <p:spPr>
          <a:xfrm>
            <a:off x="1208088" y="4343400"/>
            <a:ext cx="987583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/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C676937-825A-3070-035D-565B58D48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F5D59-82B1-43F0-8C9B-0580EA477366}" type="datetimeFigureOut">
              <a:rPr lang="el-GR"/>
              <a:pPr>
                <a:defRPr/>
              </a:pPr>
              <a:t>31/1/2025</a:t>
            </a:fld>
            <a:endParaRPr lang="el-GR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2A441A0-9823-9BE2-F9EF-33637CD3A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E385E10-5D2C-02C9-E5EE-78B5C0112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C6AE22-C808-44F9-A3C0-EF784E6CEE90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608979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AEFE05-0E87-FEE8-75A0-416F1540B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DFD10-0B2A-4D46-B3DB-A4074D0D6D22}" type="datetimeFigureOut">
              <a:rPr lang="el-GR"/>
              <a:pPr>
                <a:defRPr/>
              </a:pPr>
              <a:t>31/1/2025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8F570-E995-4029-704D-ACBAF02CD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48DB14-24FA-3607-21BE-5F510AB79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1B3357-585B-481A-A690-3C1F6FE71622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982711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>
            <a:extLst>
              <a:ext uri="{FF2B5EF4-FFF2-40B4-BE49-F238E27FC236}">
                <a16:creationId xmlns:a16="http://schemas.microsoft.com/office/drawing/2014/main" id="{5EEBF4C5-801C-BFD9-0AEA-21CA623F43E2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009F39C4-4C9C-A4D8-10A5-DE21F370F739}"/>
              </a:ext>
            </a:extLst>
          </p:cNvPr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79B1958A-7B25-B8C6-9E71-1DADF8A71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C6B57-8C17-4797-B591-7528575F435C}" type="datetimeFigureOut">
              <a:rPr lang="el-GR"/>
              <a:pPr>
                <a:defRPr/>
              </a:pPr>
              <a:t>31/1/2025</a:t>
            </a:fld>
            <a:endParaRPr lang="el-GR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F63696E-2A8A-2AF4-63E5-5366919E7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EF33F6C-D283-0061-7756-1F6973BB0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79BF09-87BE-4114-995A-F5BAE7085EEC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070388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7082BD-49E3-5D78-D537-5DB5ED3BA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D2A2A-472C-4241-A099-9BEF193911F6}" type="datetimeFigureOut">
              <a:rPr lang="el-GR"/>
              <a:pPr>
                <a:defRPr/>
              </a:pPr>
              <a:t>31/1/2025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5AABCF-CAC6-A043-92FB-278730020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C73E25-C425-48BD-F957-88B7266DA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ABD33F-45BA-4D72-90EE-3CBBBD18E68F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412724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>
            <a:extLst>
              <a:ext uri="{FF2B5EF4-FFF2-40B4-BE49-F238E27FC236}">
                <a16:creationId xmlns:a16="http://schemas.microsoft.com/office/drawing/2014/main" id="{5F60AE3B-22CA-DDBA-F39D-985C895292E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1391FEC8-B69C-6E36-B0F1-A5FCAEF15916}"/>
              </a:ext>
            </a:extLst>
          </p:cNvPr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12">
            <a:extLst>
              <a:ext uri="{FF2B5EF4-FFF2-40B4-BE49-F238E27FC236}">
                <a16:creationId xmlns:a16="http://schemas.microsoft.com/office/drawing/2014/main" id="{D6CD2B65-6979-C7A0-7CD2-B9C51B79F095}"/>
              </a:ext>
            </a:extLst>
          </p:cNvPr>
          <p:cNvCxnSpPr/>
          <p:nvPr/>
        </p:nvCxnSpPr>
        <p:spPr>
          <a:xfrm>
            <a:off x="1208088" y="4343400"/>
            <a:ext cx="987583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Ctr="0"/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407E1A6-25F9-B585-9940-3C46DD892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D5E8D-CCFF-439A-A7A9-45239F0C9389}" type="datetimeFigureOut">
              <a:rPr lang="el-GR"/>
              <a:pPr>
                <a:defRPr/>
              </a:pPr>
              <a:t>31/1/2025</a:t>
            </a:fld>
            <a:endParaRPr lang="el-GR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2587913-613E-87E0-C220-3DEA27D84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4C48ECA-DAFA-0985-CAF3-462B59770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AE3767-035A-435E-97BD-5BD463FF07B1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460926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5611658-0CE7-BAE3-8A98-8CBFCDF73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1B52E-5010-4091-A8E5-90273DC3283B}" type="datetimeFigureOut">
              <a:rPr lang="el-GR"/>
              <a:pPr>
                <a:defRPr/>
              </a:pPr>
              <a:t>31/1/2025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54497E-F7C4-FAD6-AA11-986C0E54E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950BB5-79D4-C5DE-83E2-DA70BDFEB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2AD4BE-DB49-40B2-8867-C5DFC7E0470B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527075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80D62B5-EA4A-F34B-1F17-E54E1C435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399F9-DB64-4397-9921-80028623C11D}" type="datetimeFigureOut">
              <a:rPr lang="el-GR"/>
              <a:pPr>
                <a:defRPr/>
              </a:pPr>
              <a:t>31/1/2025</a:t>
            </a:fld>
            <a:endParaRPr lang="el-GR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4F54F50-21CC-90D6-1156-B041E5DE8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D378490-1446-887B-0F43-D79E937DF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D29829-CFC8-43A0-9F66-069CDA0FBE87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4909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FEE179A-2990-90DF-0A08-9CAEDCBCE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13FE86-90C7-4FE2-885B-9A7EDCFBAAC4}" type="datetimeFigureOut">
              <a:rPr lang="el-GR"/>
              <a:pPr>
                <a:defRPr/>
              </a:pPr>
              <a:t>31/1/2025</a:t>
            </a:fld>
            <a:endParaRPr lang="el-GR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94CA150-8E4B-3377-D66F-20A8624D9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7E381FD-CF58-D451-1A0E-3F366E6C3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2AA8C0-C29A-410A-A709-594FFF9BA75A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424357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>
            <a:extLst>
              <a:ext uri="{FF2B5EF4-FFF2-40B4-BE49-F238E27FC236}">
                <a16:creationId xmlns:a16="http://schemas.microsoft.com/office/drawing/2014/main" id="{A29AF456-45DA-C7FA-9E0B-FA0871B9584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56E2FFE2-C046-3D78-5C47-3CC3BAE0D367}"/>
              </a:ext>
            </a:extLst>
          </p:cNvPr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2EC0EB27-0110-2A3D-A6BF-AC04B7C95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E2C85-3E2E-40E4-9F61-575F0A4EEAC8}" type="datetimeFigureOut">
              <a:rPr lang="el-GR"/>
              <a:pPr>
                <a:defRPr/>
              </a:pPr>
              <a:t>31/1/2025</a:t>
            </a:fld>
            <a:endParaRPr lang="el-GR"/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90314D07-A43B-501B-115C-A6CC2CE27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CCE3F3A7-3AC5-BA36-EBA9-39B5EBE02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DDFBD6-D585-4AEE-87A0-1773298A9D75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873380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>
            <a:extLst>
              <a:ext uri="{FF2B5EF4-FFF2-40B4-BE49-F238E27FC236}">
                <a16:creationId xmlns:a16="http://schemas.microsoft.com/office/drawing/2014/main" id="{4AF4A045-D51B-B8DA-C9CD-A1128495B8B8}"/>
              </a:ext>
            </a:extLst>
          </p:cNvPr>
          <p:cNvSpPr/>
          <p:nvPr/>
        </p:nvSpPr>
        <p:spPr>
          <a:xfrm>
            <a:off x="0" y="0"/>
            <a:ext cx="40513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6822BFF6-1D21-7201-B4ED-E177B1A9E428}"/>
              </a:ext>
            </a:extLst>
          </p:cNvPr>
          <p:cNvSpPr/>
          <p:nvPr/>
        </p:nvSpPr>
        <p:spPr>
          <a:xfrm>
            <a:off x="4040188" y="0"/>
            <a:ext cx="635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/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3CD9855A-2260-ACDB-2F2C-0D30AAEC87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5138" y="6459538"/>
            <a:ext cx="2619375" cy="365125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0521D078-7EEE-4B55-A009-CED5EFE40DD3}" type="datetimeFigureOut">
              <a:rPr lang="el-GR"/>
              <a:pPr>
                <a:defRPr/>
              </a:pPr>
              <a:t>31/1/2025</a:t>
            </a:fld>
            <a:endParaRPr lang="el-GR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7C594561-7801-7BF7-29ED-47A37F439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00600" y="6459538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95CE763C-70AE-D061-D272-FE64BFCD7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8D44FE-8F27-4337-9943-E2E4C1499C25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765182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>
            <a:extLst>
              <a:ext uri="{FF2B5EF4-FFF2-40B4-BE49-F238E27FC236}">
                <a16:creationId xmlns:a16="http://schemas.microsoft.com/office/drawing/2014/main" id="{BA88D608-D22C-1C1B-D60A-0E65F5647318}"/>
              </a:ext>
            </a:extLst>
          </p:cNvPr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AB446966-D779-D508-1007-F3AB2DBBCEF0}"/>
              </a:ext>
            </a:extLst>
          </p:cNvPr>
          <p:cNvSpPr/>
          <p:nvPr/>
        </p:nvSpPr>
        <p:spPr>
          <a:xfrm>
            <a:off x="0" y="4914900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tIns="0" bIns="0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E8BB2AC4-B686-D80A-ABBD-6FDA43652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68B83A-2785-4017-815C-B52BB7BAAA28}" type="datetimeFigureOut">
              <a:rPr lang="el-GR"/>
              <a:pPr>
                <a:defRPr/>
              </a:pPr>
              <a:t>31/1/2025</a:t>
            </a:fld>
            <a:endParaRPr lang="el-GR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B60E7F55-04EC-093D-122D-C7307B75E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A0B30E9F-FCCA-A941-EBC2-89EDE51C7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47896B-BE4E-492C-90DE-82F12FC98E16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222371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A30EFC2-4CE9-1E84-5907-E3A377144BAB}"/>
              </a:ext>
            </a:extLst>
          </p:cNvPr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39BA6E5-E17E-DE74-CDFA-959AE8FF7E79}"/>
              </a:ext>
            </a:extLst>
          </p:cNvPr>
          <p:cNvSpPr/>
          <p:nvPr/>
        </p:nvSpPr>
        <p:spPr>
          <a:xfrm>
            <a:off x="0" y="6334125"/>
            <a:ext cx="12192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0BF9A5-F8B8-5AF8-5066-B6833A156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1449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9" name="Text Placeholder 2">
            <a:extLst>
              <a:ext uri="{FF2B5EF4-FFF2-40B4-BE49-F238E27FC236}">
                <a16:creationId xmlns:a16="http://schemas.microsoft.com/office/drawing/2014/main" id="{232184FC-BBEE-2622-20DD-8D471EFD81C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096963" y="1846263"/>
            <a:ext cx="1005840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l-GR"/>
              <a:t>Click to edit Master text styles</a:t>
            </a:r>
          </a:p>
          <a:p>
            <a:pPr lvl="1"/>
            <a:r>
              <a:rPr lang="en-US" altLang="el-GR"/>
              <a:t>Second level</a:t>
            </a:r>
          </a:p>
          <a:p>
            <a:pPr lvl="2"/>
            <a:r>
              <a:rPr lang="en-US" altLang="el-GR"/>
              <a:t>Third level</a:t>
            </a:r>
          </a:p>
          <a:p>
            <a:pPr lvl="3"/>
            <a:r>
              <a:rPr lang="en-US" altLang="el-GR"/>
              <a:t>Fourth level</a:t>
            </a:r>
          </a:p>
          <a:p>
            <a:pPr lvl="4"/>
            <a:r>
              <a:rPr lang="en-US" altLang="el-GR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0D22BF-D901-9F2F-5C91-014345E15A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96963" y="6459538"/>
            <a:ext cx="2473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8B676FCA-CD2B-435D-BB9C-4BE2AA6CCA2F}" type="datetimeFigureOut">
              <a:rPr lang="el-GR"/>
              <a:pPr>
                <a:defRPr/>
              </a:pPr>
              <a:t>31/1/2025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AC351C-9AFF-24BA-F787-938A0D3C3D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86175" y="6459538"/>
            <a:ext cx="482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 cap="all" baseline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DDBBBB-90C8-6BEA-2B0D-2C40A8D33D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1238" y="6459538"/>
            <a:ext cx="131127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FFFFFF"/>
                </a:solidFill>
              </a:defRPr>
            </a:lvl1pPr>
          </a:lstStyle>
          <a:p>
            <a:fld id="{20DD3014-4783-465D-9A80-6B3AB53EEBBA}" type="slidenum">
              <a:rPr lang="el-GR" altLang="el-GR"/>
              <a:pPr/>
              <a:t>‹#›</a:t>
            </a:fld>
            <a:endParaRPr lang="el-GR" altLang="el-GR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4922F59-9A29-EF18-9E8D-8FEC84777E44}"/>
              </a:ext>
            </a:extLst>
          </p:cNvPr>
          <p:cNvCxnSpPr/>
          <p:nvPr/>
        </p:nvCxnSpPr>
        <p:spPr>
          <a:xfrm>
            <a:off x="1193800" y="1738313"/>
            <a:ext cx="996632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1" r:id="rId2"/>
    <p:sldLayoutId id="2147483747" r:id="rId3"/>
    <p:sldLayoutId id="2147483742" r:id="rId4"/>
    <p:sldLayoutId id="2147483743" r:id="rId5"/>
    <p:sldLayoutId id="2147483744" r:id="rId6"/>
    <p:sldLayoutId id="2147483748" r:id="rId7"/>
    <p:sldLayoutId id="2147483749" r:id="rId8"/>
    <p:sldLayoutId id="2147483750" r:id="rId9"/>
    <p:sldLayoutId id="2147483745" r:id="rId10"/>
    <p:sldLayoutId id="2147483751" r:id="rId11"/>
  </p:sldLayoutIdLst>
  <p:txStyles>
    <p:titleStyle>
      <a:lvl1pPr algn="l" rtl="0" fontAlgn="base">
        <a:lnSpc>
          <a:spcPct val="85000"/>
        </a:lnSpc>
        <a:spcBef>
          <a:spcPct val="0"/>
        </a:spcBef>
        <a:spcAft>
          <a:spcPct val="0"/>
        </a:spcAft>
        <a:defRPr sz="4800" kern="1200" spc="-50">
          <a:solidFill>
            <a:srgbClr val="404040"/>
          </a:solidFill>
          <a:latin typeface="+mj-lt"/>
          <a:ea typeface="+mj-ea"/>
          <a:cs typeface="+mj-cs"/>
        </a:defRPr>
      </a:lvl1pPr>
      <a:lvl2pPr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2pPr>
      <a:lvl3pPr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3pPr>
      <a:lvl4pPr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4pPr>
      <a:lvl5pPr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9pPr>
    </p:titleStyle>
    <p:bodyStyle>
      <a:lvl1pPr marL="90488" indent="-90488" algn="l" rtl="0" fontAlgn="base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rgbClr val="404040"/>
          </a:solidFill>
          <a:latin typeface="+mn-lt"/>
          <a:ea typeface="+mn-ea"/>
          <a:cs typeface="+mn-cs"/>
        </a:defRPr>
      </a:lvl1pPr>
      <a:lvl2pPr marL="382588" indent="-182563" algn="l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kern="1200">
          <a:solidFill>
            <a:srgbClr val="404040"/>
          </a:solidFill>
          <a:latin typeface="+mn-lt"/>
          <a:ea typeface="+mn-ea"/>
          <a:cs typeface="+mn-cs"/>
        </a:defRPr>
      </a:lvl2pPr>
      <a:lvl3pPr marL="566738" indent="-182563" algn="l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749300" indent="-182563" algn="l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4pPr>
      <a:lvl5pPr marL="931863" indent="-182563" algn="l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7">
            <a:extLst>
              <a:ext uri="{FF2B5EF4-FFF2-40B4-BE49-F238E27FC236}">
                <a16:creationId xmlns:a16="http://schemas.microsoft.com/office/drawing/2014/main" id="{7B98B9BA-828A-7157-7DF5-E382050693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660"/>
          <a:stretch>
            <a:fillRect/>
          </a:stretch>
        </p:blipFill>
        <p:spPr bwMode="auto">
          <a:xfrm>
            <a:off x="501650" y="149225"/>
            <a:ext cx="6221413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9" name="TextBox 8">
            <a:extLst>
              <a:ext uri="{FF2B5EF4-FFF2-40B4-BE49-F238E27FC236}">
                <a16:creationId xmlns:a16="http://schemas.microsoft.com/office/drawing/2014/main" id="{A942ECB1-3172-7F7B-773A-2A606F86103E}"/>
              </a:ext>
            </a:extLst>
          </p:cNvPr>
          <p:cNvSpPr txBox="1"/>
          <p:nvPr/>
        </p:nvSpPr>
        <p:spPr>
          <a:xfrm>
            <a:off x="1365250" y="5049838"/>
            <a:ext cx="9647238" cy="954087"/>
          </a:xfrm>
          <a:prstGeom prst="rect">
            <a:avLst/>
          </a:prstGeom>
          <a:ln>
            <a:noFill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800" dirty="0">
                <a:solidFill>
                  <a:srgbClr val="5458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Οδηγός για παρακολούθηση ηλεκτρονικών διαλέξεων</a:t>
            </a:r>
            <a:r>
              <a:rPr lang="en-US" sz="2800" dirty="0">
                <a:solidFill>
                  <a:srgbClr val="5458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br>
              <a:rPr lang="el-GR" sz="2800" dirty="0">
                <a:solidFill>
                  <a:srgbClr val="5458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l-GR" sz="2800" dirty="0">
                <a:solidFill>
                  <a:srgbClr val="5458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από φοιτητές</a:t>
            </a:r>
          </a:p>
        </p:txBody>
      </p:sp>
      <p:pic>
        <p:nvPicPr>
          <p:cNvPr id="9220" name="Picture 9">
            <a:extLst>
              <a:ext uri="{FF2B5EF4-FFF2-40B4-BE49-F238E27FC236}">
                <a16:creationId xmlns:a16="http://schemas.microsoft.com/office/drawing/2014/main" id="{926D7717-94FF-97C1-6F4C-D9E7D717E2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288" y="2600325"/>
            <a:ext cx="2338387" cy="194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6EC0D-01FD-E2F7-0614-C474B5A3E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l-G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ΠΡΟΣΟΧΗ: </a:t>
            </a:r>
            <a:r>
              <a:rPr lang="el-GR" b="1" dirty="0">
                <a:solidFill>
                  <a:srgbClr val="FF0000"/>
                </a:solidFill>
              </a:rPr>
              <a:t>εγγραφή στο </a:t>
            </a:r>
            <a:r>
              <a:rPr lang="en-US" b="1" dirty="0" err="1">
                <a:solidFill>
                  <a:srgbClr val="FF0000"/>
                </a:solidFill>
              </a:rPr>
              <a:t>eclass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l-GR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id="{71AF4A75-2EAD-0313-9FB3-101AFEB430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6963" y="2333625"/>
            <a:ext cx="10293350" cy="2498725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l-GR" altLang="el-GR"/>
              <a:t>Είναι </a:t>
            </a:r>
            <a:r>
              <a:rPr lang="el-GR" altLang="el-GR" b="1" u="sng"/>
              <a:t>υποχρεωτικό να έχετε εγγραφεί στο </a:t>
            </a:r>
            <a:r>
              <a:rPr lang="en-US" altLang="el-GR" b="1" u="sng"/>
              <a:t>eclass </a:t>
            </a:r>
            <a:r>
              <a:rPr lang="el-GR" altLang="el-GR"/>
              <a:t>σε όλα τα μαθήματα που έχετε δηλώσει.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altLang="el-GR"/>
              <a:t>Στο </a:t>
            </a:r>
            <a:r>
              <a:rPr lang="en-US" altLang="el-GR"/>
              <a:t>eclass </a:t>
            </a:r>
            <a:r>
              <a:rPr lang="el-GR" altLang="el-GR"/>
              <a:t>θα ανακοινώνονται από τον ή τους διδάσκοντες όλες οι λεπτομέρειες του μαθήματος που αφορούν την σύγχρονη και ασύγχρονη τηλεκπαίδευση.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altLang="el-GR"/>
              <a:t>Ειδικά για τις σύγχρονες διαλέξεις, θα ανακοινωθεί η </a:t>
            </a:r>
            <a:r>
              <a:rPr lang="el-GR" altLang="el-GR" b="1"/>
              <a:t>εξ αποστάσεως πλατφόρμα </a:t>
            </a:r>
            <a:r>
              <a:rPr lang="el-GR" altLang="el-GR"/>
              <a:t>που θα επιλέξει κάθε διδάσκοντας, παρέχοντας </a:t>
            </a:r>
            <a:r>
              <a:rPr lang="el-GR" altLang="el-GR" b="1" u="sng"/>
              <a:t>τον κατάλληλο σύνδεσμο</a:t>
            </a:r>
            <a:r>
              <a:rPr lang="el-GR" altLang="el-GR"/>
              <a:t>.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l-GR" altLang="el-GR"/>
              <a:t>Αυτός ο σύνδεσμος μπορεί να είναι ο ίδιος για κάθε μάθημα όλο το εξάμηνο, μπορεί όμως και να αλλάζει κάθε εβδομάδα, οπότε θα πρέπει να </a:t>
            </a:r>
            <a:r>
              <a:rPr lang="el-GR" altLang="el-GR" b="1">
                <a:solidFill>
                  <a:srgbClr val="FF0000"/>
                </a:solidFill>
              </a:rPr>
              <a:t>παρακολουθείτε τακτικά τις ανακοινώσεις στο </a:t>
            </a:r>
            <a:r>
              <a:rPr lang="en-US" altLang="el-GR" b="1">
                <a:solidFill>
                  <a:srgbClr val="FF0000"/>
                </a:solidFill>
              </a:rPr>
              <a:t>eclass. </a:t>
            </a:r>
            <a:endParaRPr lang="en-US" altLang="el-GR" sz="2000"/>
          </a:p>
          <a:p>
            <a:pPr marL="382588" lvl="2" indent="0">
              <a:buFont typeface="Calibri" panose="020F0502020204030204" pitchFamily="34" charset="0"/>
              <a:buNone/>
            </a:pPr>
            <a:endParaRPr lang="en-US" altLang="el-GR" sz="2000"/>
          </a:p>
          <a:p>
            <a:pPr marL="382588" lvl="2" indent="0">
              <a:buFont typeface="Calibri" panose="020F0502020204030204" pitchFamily="34" charset="0"/>
              <a:buNone/>
            </a:pPr>
            <a:endParaRPr lang="en-US" altLang="el-GR" sz="2000"/>
          </a:p>
        </p:txBody>
      </p:sp>
      <p:pic>
        <p:nvPicPr>
          <p:cNvPr id="10244" name="Picture 3">
            <a:extLst>
              <a:ext uri="{FF2B5EF4-FFF2-40B4-BE49-F238E27FC236}">
                <a16:creationId xmlns:a16="http://schemas.microsoft.com/office/drawing/2014/main" id="{ED2B01E1-9B73-F779-BD29-3D33235B78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25" y="4710113"/>
            <a:ext cx="5651500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34CA9-6F7B-4BB1-3FC3-EF1D1E6C7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l-G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Παρακολούθηση διαλέξεων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7C88F5-2913-25E3-C6E1-3BE002C6B8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6963" y="2333625"/>
            <a:ext cx="10293350" cy="2455863"/>
          </a:xfrm>
        </p:spPr>
        <p:txBody>
          <a:bodyPr rtlCol="0">
            <a:normAutofit/>
          </a:bodyPr>
          <a:lstStyle/>
          <a:p>
            <a:pPr marL="91440" indent="-91440" fontAlgn="auto">
              <a:buFont typeface="Wingdings" panose="05000000000000000000" pitchFamily="2" charset="2"/>
              <a:buChar char="q"/>
              <a:defRPr/>
            </a:pPr>
            <a:r>
              <a:rPr lang="el-G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Η παρακολούθηση των διαλέξεων από τους φοιτητές μπορεί να γίνει με </a:t>
            </a:r>
            <a:r>
              <a:rPr lang="el-GR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κλίκ</a:t>
            </a:r>
            <a:r>
              <a:rPr lang="el-G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l-GR" sz="28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στον σύνδεσμο</a:t>
            </a:r>
            <a:r>
              <a:rPr lang="en-US" sz="28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l-GR" sz="28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που έχει ανακοινωθεί στο </a:t>
            </a:r>
            <a:r>
              <a:rPr lang="en-US" sz="2800" b="1" u="sng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eclass</a:t>
            </a:r>
            <a:r>
              <a:rPr lang="el-GR" sz="28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l-G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μέσω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</a:p>
          <a:p>
            <a:pPr marL="566928" lvl="2" indent="-182880" fontAlgn="auto">
              <a:defRPr/>
            </a:pPr>
            <a:r>
              <a:rPr lang="el-G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Σταθερού υπολογιστή ή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laptop </a:t>
            </a:r>
            <a:r>
              <a:rPr lang="el-G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l-GR" sz="2800" dirty="0">
                <a:solidFill>
                  <a:srgbClr val="FF0000"/>
                </a:solidFill>
              </a:rPr>
              <a:t>(προτείνεται!)</a:t>
            </a:r>
            <a:endParaRPr lang="en-US" sz="2800" dirty="0">
              <a:solidFill>
                <a:srgbClr val="FF0000"/>
              </a:solidFill>
            </a:endParaRPr>
          </a:p>
          <a:p>
            <a:pPr marL="566928" lvl="2" indent="-182880" fontAlgn="auto">
              <a:defRPr/>
            </a:pPr>
            <a:r>
              <a:rPr lang="el-G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Κινητής συσκευής (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tablet </a:t>
            </a:r>
            <a:r>
              <a:rPr lang="el-G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ή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smartphone</a:t>
            </a:r>
            <a:r>
              <a:rPr lang="el-G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84048" lvl="2" indent="0" fontAlgn="auto">
              <a:buFont typeface="Calibri" panose="020F0502020204030204" pitchFamily="34" charset="0"/>
              <a:buNone/>
              <a:defRPr/>
            </a:pP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84048" lvl="2" indent="0" fontAlgn="auto">
              <a:buFont typeface="Calibri" panose="020F0502020204030204" pitchFamily="34" charset="0"/>
              <a:buNone/>
              <a:defRPr/>
            </a:pP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0333F-B1B3-37CE-5769-446D6D2CF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l-G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Παρακολούθηση διαλέξεων στο </a:t>
            </a:r>
            <a:b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MS Teams</a:t>
            </a:r>
            <a:endParaRPr lang="el-GR" b="1" dirty="0">
              <a:solidFill>
                <a:srgbClr val="FF0000"/>
              </a:solidFill>
            </a:endParaRPr>
          </a:p>
        </p:txBody>
      </p:sp>
      <p:pic>
        <p:nvPicPr>
          <p:cNvPr id="12291" name="Picture 4">
            <a:extLst>
              <a:ext uri="{FF2B5EF4-FFF2-40B4-BE49-F238E27FC236}">
                <a16:creationId xmlns:a16="http://schemas.microsoft.com/office/drawing/2014/main" id="{BF4B0590-B60E-B1EB-96F2-4F870ECA6C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75" y="3676650"/>
            <a:ext cx="6729413" cy="296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A21947-DFD0-E2DE-C7FC-B12057DB9A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6963" y="1970088"/>
            <a:ext cx="10293350" cy="1633537"/>
          </a:xfrm>
        </p:spPr>
        <p:txBody>
          <a:bodyPr rtlCol="0">
            <a:normAutofit/>
          </a:bodyPr>
          <a:lstStyle/>
          <a:p>
            <a:pPr marL="91440" indent="-91440" fontAlgn="auto">
              <a:buFont typeface="Wingdings" panose="05000000000000000000" pitchFamily="2" charset="2"/>
              <a:buChar char="q"/>
              <a:defRPr/>
            </a:pPr>
            <a:r>
              <a:rPr lang="el-G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Αφού πατήσετε τον σύνδεσμο, η παρακολούθηση των διαλέξεων μέσω σταθερού υπολογιστή ή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laptop </a:t>
            </a:r>
            <a:r>
              <a:rPr lang="el-G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μπορεί να γίνει είτε: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marL="566928" lvl="2" indent="-182880" fontAlgn="auto">
              <a:defRPr/>
            </a:pPr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Κατεβάζοντας την εφαρμογή </a:t>
            </a:r>
            <a:r>
              <a:rPr lang="el-G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«Λήψη της εφαρμογής των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Windows</a:t>
            </a:r>
            <a:r>
              <a:rPr lang="el-G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»</a:t>
            </a:r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l-GR" sz="2000" dirty="0">
                <a:solidFill>
                  <a:srgbClr val="FF0000"/>
                </a:solidFill>
              </a:rPr>
              <a:t>(προτείνεται!)</a:t>
            </a:r>
          </a:p>
          <a:p>
            <a:pPr marL="566928" lvl="2" indent="-182880" fontAlgn="auto">
              <a:defRPr/>
            </a:pPr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Επιλέγοντας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την συμμετοχή μέσω </a:t>
            </a:r>
            <a:r>
              <a:rPr lang="el-GR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φυλλομετρητή</a:t>
            </a:r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l-G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«Συμμετοχή στο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Web</a:t>
            </a:r>
            <a:r>
              <a:rPr lang="el-G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»</a:t>
            </a:r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84048" lvl="2" indent="0" fontAlgn="auto">
              <a:buFont typeface="Calibri" panose="020F0502020204030204" pitchFamily="34" charset="0"/>
              <a:buNone/>
              <a:defRPr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84048" lvl="2" indent="0" fontAlgn="auto">
              <a:buFont typeface="Calibri" panose="020F0502020204030204" pitchFamily="34" charset="0"/>
              <a:buNone/>
              <a:defRPr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C0621D8-A02D-5AE9-3B92-D31AC9A639F9}"/>
              </a:ext>
            </a:extLst>
          </p:cNvPr>
          <p:cNvSpPr/>
          <p:nvPr/>
        </p:nvSpPr>
        <p:spPr>
          <a:xfrm>
            <a:off x="4940300" y="5451475"/>
            <a:ext cx="2471738" cy="4397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EE572AB6-C9A8-7D21-05E7-22A4364BC5A0}"/>
              </a:ext>
            </a:extLst>
          </p:cNvPr>
          <p:cNvSpPr/>
          <p:nvPr/>
        </p:nvSpPr>
        <p:spPr>
          <a:xfrm>
            <a:off x="4017963" y="2678113"/>
            <a:ext cx="3187700" cy="49212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/>
              <a:t>π.χ. </a:t>
            </a:r>
            <a:r>
              <a:rPr lang="en-US" dirty="0"/>
              <a:t>georgiou@uop.gr</a:t>
            </a:r>
            <a:endParaRPr lang="el-GR" dirty="0"/>
          </a:p>
        </p:txBody>
      </p:sp>
      <p:pic>
        <p:nvPicPr>
          <p:cNvPr id="13315" name="Εικόνα 5">
            <a:extLst>
              <a:ext uri="{FF2B5EF4-FFF2-40B4-BE49-F238E27FC236}">
                <a16:creationId xmlns:a16="http://schemas.microsoft.com/office/drawing/2014/main" id="{FCD80387-D511-E340-7D94-402ABB5B6E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850" y="1590675"/>
            <a:ext cx="4629150" cy="526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E43E22-1935-BB5F-BC51-63AC388B0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l-G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Πρωτοετείς φοιτητές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(@uop.gr)</a:t>
            </a:r>
            <a:endParaRPr lang="el-GR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317" name="Content Placeholder 2">
            <a:extLst>
              <a:ext uri="{FF2B5EF4-FFF2-40B4-BE49-F238E27FC236}">
                <a16:creationId xmlns:a16="http://schemas.microsoft.com/office/drawing/2014/main" id="{33FA561A-6DF5-54BF-BDD6-7202231FED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888" y="1947863"/>
            <a:ext cx="4999037" cy="4308475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altLang="el-GR"/>
              <a:t> </a:t>
            </a:r>
            <a:r>
              <a:rPr lang="el-GR" altLang="el-GR"/>
              <a:t>Αφού εγκαταστήσετε την εφαρμογή</a:t>
            </a:r>
            <a:r>
              <a:rPr lang="en-US" altLang="el-GR"/>
              <a:t> </a:t>
            </a:r>
            <a:r>
              <a:rPr lang="el-GR" altLang="el-GR"/>
              <a:t>ή μέσα από τον </a:t>
            </a:r>
            <a:r>
              <a:rPr lang="en-US" altLang="el-GR"/>
              <a:t>browser</a:t>
            </a:r>
            <a:r>
              <a:rPr lang="el-GR" altLang="el-GR"/>
              <a:t>, για να πιστοποιηθείτε ως φοιτητής του τμήματος, πρέπει να κάνετε </a:t>
            </a:r>
            <a:br>
              <a:rPr lang="el-GR" altLang="el-GR"/>
            </a:br>
            <a:r>
              <a:rPr lang="en-US" altLang="el-GR" b="1">
                <a:solidFill>
                  <a:srgbClr val="FF0000"/>
                </a:solidFill>
              </a:rPr>
              <a:t>sign in </a:t>
            </a:r>
            <a:r>
              <a:rPr lang="el-GR" altLang="el-GR" b="1">
                <a:solidFill>
                  <a:srgbClr val="FF0000"/>
                </a:solidFill>
              </a:rPr>
              <a:t>με το ακαδημαϊκό σας </a:t>
            </a:r>
            <a:r>
              <a:rPr lang="en-US" altLang="el-GR" b="1">
                <a:solidFill>
                  <a:srgbClr val="FF0000"/>
                </a:solidFill>
              </a:rPr>
              <a:t>email </a:t>
            </a:r>
            <a:endParaRPr lang="en-US" altLang="el-GR"/>
          </a:p>
          <a:p>
            <a:pPr>
              <a:buFont typeface="Wingdings" panose="05000000000000000000" pitchFamily="2" charset="2"/>
              <a:buChar char="q"/>
            </a:pPr>
            <a:endParaRPr lang="en-US" altLang="el-GR" sz="2200"/>
          </a:p>
          <a:p>
            <a:pPr>
              <a:buFont typeface="Wingdings" panose="05000000000000000000" pitchFamily="2" charset="2"/>
              <a:buChar char="q"/>
            </a:pPr>
            <a:r>
              <a:rPr lang="el-GR" altLang="el-GR" sz="2200" b="1" u="sng"/>
              <a:t>Τις επόμενες φορές θα είστε </a:t>
            </a:r>
            <a:br>
              <a:rPr lang="el-GR" altLang="el-GR" sz="2200" b="1" u="sng"/>
            </a:br>
            <a:r>
              <a:rPr lang="el-GR" altLang="el-GR" sz="2200" b="1" u="sng"/>
              <a:t>ήδη συνδεδεμένοι </a:t>
            </a:r>
            <a:endParaRPr lang="en-US" altLang="el-GR" sz="2200" b="1" u="sng"/>
          </a:p>
          <a:p>
            <a:pPr marL="382588" lvl="2" indent="0">
              <a:buFont typeface="Calibri" panose="020F0502020204030204" pitchFamily="34" charset="0"/>
              <a:buNone/>
            </a:pPr>
            <a:endParaRPr lang="en-US" altLang="el-GR" sz="2000"/>
          </a:p>
        </p:txBody>
      </p:sp>
      <p:sp>
        <p:nvSpPr>
          <p:cNvPr id="8" name="Oval 5">
            <a:extLst>
              <a:ext uri="{FF2B5EF4-FFF2-40B4-BE49-F238E27FC236}">
                <a16:creationId xmlns:a16="http://schemas.microsoft.com/office/drawing/2014/main" id="{214D59FE-3551-19A4-230C-A0E69181904A}"/>
              </a:ext>
            </a:extLst>
          </p:cNvPr>
          <p:cNvSpPr/>
          <p:nvPr/>
        </p:nvSpPr>
        <p:spPr>
          <a:xfrm>
            <a:off x="7723188" y="2774950"/>
            <a:ext cx="3997325" cy="6540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3319" name="Εικόνα 6">
            <a:extLst>
              <a:ext uri="{FF2B5EF4-FFF2-40B4-BE49-F238E27FC236}">
                <a16:creationId xmlns:a16="http://schemas.microsoft.com/office/drawing/2014/main" id="{A35D6676-C06C-9C9B-28A5-4922C9547F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238" y="4321175"/>
            <a:ext cx="4737100" cy="276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Ευθύγραμμο βέλος σύνδεσης 4">
            <a:extLst>
              <a:ext uri="{FF2B5EF4-FFF2-40B4-BE49-F238E27FC236}">
                <a16:creationId xmlns:a16="http://schemas.microsoft.com/office/drawing/2014/main" id="{141CD98B-D4AE-D0B2-C7A9-14D441B2B480}"/>
              </a:ext>
            </a:extLst>
          </p:cNvPr>
          <p:cNvCxnSpPr/>
          <p:nvPr/>
        </p:nvCxnSpPr>
        <p:spPr>
          <a:xfrm flipH="1">
            <a:off x="7045325" y="3360738"/>
            <a:ext cx="914400" cy="85407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Oval 5">
            <a:extLst>
              <a:ext uri="{FF2B5EF4-FFF2-40B4-BE49-F238E27FC236}">
                <a16:creationId xmlns:a16="http://schemas.microsoft.com/office/drawing/2014/main" id="{F7A1F3F3-02BA-1350-D7DE-9C0C280DF325}"/>
              </a:ext>
            </a:extLst>
          </p:cNvPr>
          <p:cNvSpPr/>
          <p:nvPr/>
        </p:nvSpPr>
        <p:spPr>
          <a:xfrm>
            <a:off x="6424613" y="5767388"/>
            <a:ext cx="1758950" cy="4889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1" name="Ευθύγραμμο βέλος σύνδεσης 10">
            <a:extLst>
              <a:ext uri="{FF2B5EF4-FFF2-40B4-BE49-F238E27FC236}">
                <a16:creationId xmlns:a16="http://schemas.microsoft.com/office/drawing/2014/main" id="{A2E6884F-A332-8DC2-1EBA-35141711DAC4}"/>
              </a:ext>
            </a:extLst>
          </p:cNvPr>
          <p:cNvCxnSpPr>
            <a:cxnSpLocks/>
            <a:stCxn id="4" idx="3"/>
          </p:cNvCxnSpPr>
          <p:nvPr/>
        </p:nvCxnSpPr>
        <p:spPr>
          <a:xfrm>
            <a:off x="7205663" y="2924175"/>
            <a:ext cx="517525" cy="1000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Ορθογώνιο 13">
            <a:extLst>
              <a:ext uri="{FF2B5EF4-FFF2-40B4-BE49-F238E27FC236}">
                <a16:creationId xmlns:a16="http://schemas.microsoft.com/office/drawing/2014/main" id="{71000A57-9E7C-E3F4-F8E4-54B0FEECF719}"/>
              </a:ext>
            </a:extLst>
          </p:cNvPr>
          <p:cNvSpPr/>
          <p:nvPr/>
        </p:nvSpPr>
        <p:spPr>
          <a:xfrm>
            <a:off x="4873625" y="3775075"/>
            <a:ext cx="1695450" cy="49212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/>
              <a:t>π.χ. </a:t>
            </a:r>
            <a:r>
              <a:rPr lang="en-US" dirty="0" err="1"/>
              <a:t>georgiou</a:t>
            </a:r>
            <a:endParaRPr lang="el-GR" dirty="0"/>
          </a:p>
        </p:txBody>
      </p:sp>
      <p:cxnSp>
        <p:nvCxnSpPr>
          <p:cNvPr id="15" name="Ευθύγραμμο βέλος σύνδεσης 14">
            <a:extLst>
              <a:ext uri="{FF2B5EF4-FFF2-40B4-BE49-F238E27FC236}">
                <a16:creationId xmlns:a16="http://schemas.microsoft.com/office/drawing/2014/main" id="{16243438-F1B5-112C-4E16-FB6D3BC97817}"/>
              </a:ext>
            </a:extLst>
          </p:cNvPr>
          <p:cNvCxnSpPr>
            <a:cxnSpLocks/>
          </p:cNvCxnSpPr>
          <p:nvPr/>
        </p:nvCxnSpPr>
        <p:spPr>
          <a:xfrm>
            <a:off x="5930900" y="4173538"/>
            <a:ext cx="1631950" cy="17065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4BF3C-4946-7ABF-E300-59DFA7101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l-G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Φοιτητές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l-G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πρώην ΤΕΙ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(@teiwest.gr)</a:t>
            </a:r>
            <a:endParaRPr lang="el-GR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DD4D59-B6FE-7BC0-1D5B-4FEEF9205A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888" y="1947863"/>
            <a:ext cx="4999037" cy="4308475"/>
          </a:xfrm>
        </p:spPr>
        <p:txBody>
          <a:bodyPr rtlCol="0">
            <a:normAutofit/>
          </a:bodyPr>
          <a:lstStyle/>
          <a:p>
            <a:pPr marL="91440" indent="-91440" fontAlgn="auto">
              <a:buFont typeface="Wingdings" panose="05000000000000000000" pitchFamily="2" charset="2"/>
              <a:buChar char="q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l-G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Προς το παρόν, </a:t>
            </a:r>
            <a:r>
              <a:rPr lang="el-GR" b="1" dirty="0">
                <a:solidFill>
                  <a:srgbClr val="FF0000"/>
                </a:solidFill>
              </a:rPr>
              <a:t>ΔΕΝ μπορείτε </a:t>
            </a:r>
            <a:r>
              <a:rPr lang="el-G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να κάνετε σύνδεση μέσω του ακαδημαϊκού σας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email</a:t>
            </a:r>
            <a:r>
              <a:rPr lang="el-G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Εφόσον αυτό γίνει εφικτό, θα ενημερωθείτε με νεότερες οδηγίες. 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" indent="-91440" fontAlgn="auto">
              <a:buFont typeface="Wingdings" panose="05000000000000000000" pitchFamily="2" charset="2"/>
              <a:buChar char="q"/>
              <a:defRPr/>
            </a:pPr>
            <a:r>
              <a:rPr lang="el-G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Είτε με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desktop </a:t>
            </a:r>
            <a:r>
              <a:rPr lang="el-G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εφαρμογή είτε με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browser </a:t>
            </a:r>
            <a:r>
              <a:rPr lang="el-G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είτε με κινητό, έχετε δύο επιλογές:</a:t>
            </a:r>
          </a:p>
          <a:p>
            <a:pPr marL="544068" lvl="1" indent="-342900" fontAlgn="auto">
              <a:buFont typeface="+mj-lt"/>
              <a:buAutoNum type="arabicPeriod"/>
              <a:defRPr/>
            </a:pPr>
            <a:r>
              <a:rPr lang="el-G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Μπορείτε να φτιάξετε ένα λογαριασμό χρησιμοποιώντας ένα προσωπικό σας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email, </a:t>
            </a:r>
            <a:r>
              <a:rPr lang="el-G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π.χ. @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gmail.com,</a:t>
            </a:r>
            <a:r>
              <a:rPr lang="el-G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και να το χρησιμοποιείται </a:t>
            </a:r>
          </a:p>
          <a:p>
            <a:pPr marL="544068" lvl="1" indent="-342900" fontAlgn="auto">
              <a:buFont typeface="+mj-lt"/>
              <a:buAutoNum type="arabicPeriod"/>
              <a:defRPr/>
            </a:pPr>
            <a:r>
              <a:rPr lang="el-G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Να εισέρχεστε πάντα ως επισκέπτης </a:t>
            </a:r>
            <a:br>
              <a:rPr lang="el-GR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l-G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(βλ. επόμενη διαφάνεια)</a:t>
            </a:r>
          </a:p>
          <a:p>
            <a:pPr marL="0" indent="0" fontAlgn="auto">
              <a:buFont typeface="Calibri" panose="020F0502020204030204" pitchFamily="34" charset="0"/>
              <a:buNone/>
              <a:defRPr/>
            </a:pP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84048" lvl="2" indent="0" fontAlgn="auto">
              <a:buFont typeface="Calibri" panose="020F0502020204030204" pitchFamily="34" charset="0"/>
              <a:buNone/>
              <a:defRPr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4340" name="Εικόνα 8">
            <a:extLst>
              <a:ext uri="{FF2B5EF4-FFF2-40B4-BE49-F238E27FC236}">
                <a16:creationId xmlns:a16="http://schemas.microsoft.com/office/drawing/2014/main" id="{13F7FDAB-C251-8516-3B36-2FFDFD6E70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0" y="1782763"/>
            <a:ext cx="2649538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val 5">
            <a:extLst>
              <a:ext uri="{FF2B5EF4-FFF2-40B4-BE49-F238E27FC236}">
                <a16:creationId xmlns:a16="http://schemas.microsoft.com/office/drawing/2014/main" id="{452B3576-54FF-8518-202A-AC1BA7360D49}"/>
              </a:ext>
            </a:extLst>
          </p:cNvPr>
          <p:cNvSpPr/>
          <p:nvPr/>
        </p:nvSpPr>
        <p:spPr>
          <a:xfrm>
            <a:off x="6070600" y="5626100"/>
            <a:ext cx="922338" cy="3286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4342" name="Εικόνα 12">
            <a:extLst>
              <a:ext uri="{FF2B5EF4-FFF2-40B4-BE49-F238E27FC236}">
                <a16:creationId xmlns:a16="http://schemas.microsoft.com/office/drawing/2014/main" id="{6600D090-3393-A6EC-157C-E3D4931074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2611438"/>
            <a:ext cx="3344863" cy="27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Oval 5">
            <a:extLst>
              <a:ext uri="{FF2B5EF4-FFF2-40B4-BE49-F238E27FC236}">
                <a16:creationId xmlns:a16="http://schemas.microsoft.com/office/drawing/2014/main" id="{7D042227-8385-6836-BE59-2969754BFA15}"/>
              </a:ext>
            </a:extLst>
          </p:cNvPr>
          <p:cNvSpPr/>
          <p:nvPr/>
        </p:nvSpPr>
        <p:spPr>
          <a:xfrm>
            <a:off x="9940925" y="3814763"/>
            <a:ext cx="1004888" cy="3571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Ορθογώνιο 17">
            <a:extLst>
              <a:ext uri="{FF2B5EF4-FFF2-40B4-BE49-F238E27FC236}">
                <a16:creationId xmlns:a16="http://schemas.microsoft.com/office/drawing/2014/main" id="{FE34A566-67C1-E98A-1623-6C258DCBE62A}"/>
              </a:ext>
            </a:extLst>
          </p:cNvPr>
          <p:cNvSpPr/>
          <p:nvPr/>
        </p:nvSpPr>
        <p:spPr>
          <a:xfrm>
            <a:off x="6530975" y="2171700"/>
            <a:ext cx="1212850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Desktop </a:t>
            </a:r>
            <a:r>
              <a:rPr lang="el-GR" dirty="0"/>
              <a:t>Εφαρμογή</a:t>
            </a:r>
          </a:p>
        </p:txBody>
      </p:sp>
      <p:sp>
        <p:nvSpPr>
          <p:cNvPr id="19" name="Ορθογώνιο 18">
            <a:extLst>
              <a:ext uri="{FF2B5EF4-FFF2-40B4-BE49-F238E27FC236}">
                <a16:creationId xmlns:a16="http://schemas.microsoft.com/office/drawing/2014/main" id="{B8F325F3-1648-2CCD-B8FA-0A56F7210B8A}"/>
              </a:ext>
            </a:extLst>
          </p:cNvPr>
          <p:cNvSpPr/>
          <p:nvPr/>
        </p:nvSpPr>
        <p:spPr>
          <a:xfrm>
            <a:off x="9355138" y="1849438"/>
            <a:ext cx="1741487" cy="646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Web Browser</a:t>
            </a:r>
            <a:endParaRPr lang="el-GR" dirty="0"/>
          </a:p>
        </p:txBody>
      </p:sp>
      <p:cxnSp>
        <p:nvCxnSpPr>
          <p:cNvPr id="24" name="Ευθύγραμμο βέλος σύνδεσης 23">
            <a:extLst>
              <a:ext uri="{FF2B5EF4-FFF2-40B4-BE49-F238E27FC236}">
                <a16:creationId xmlns:a16="http://schemas.microsoft.com/office/drawing/2014/main" id="{DAB8FF28-9F33-EE64-8D02-F2A41F724822}"/>
              </a:ext>
            </a:extLst>
          </p:cNvPr>
          <p:cNvCxnSpPr>
            <a:cxnSpLocks/>
          </p:cNvCxnSpPr>
          <p:nvPr/>
        </p:nvCxnSpPr>
        <p:spPr>
          <a:xfrm>
            <a:off x="4840288" y="4264025"/>
            <a:ext cx="1624012" cy="12858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Ευθύγραμμο βέλος σύνδεσης 25">
            <a:extLst>
              <a:ext uri="{FF2B5EF4-FFF2-40B4-BE49-F238E27FC236}">
                <a16:creationId xmlns:a16="http://schemas.microsoft.com/office/drawing/2014/main" id="{50FEE3A8-7B57-25D2-8A17-FF5967112A9D}"/>
              </a:ext>
            </a:extLst>
          </p:cNvPr>
          <p:cNvCxnSpPr>
            <a:cxnSpLocks/>
          </p:cNvCxnSpPr>
          <p:nvPr/>
        </p:nvCxnSpPr>
        <p:spPr>
          <a:xfrm flipV="1">
            <a:off x="4840288" y="3868738"/>
            <a:ext cx="5060950" cy="2921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>
            <a:extLst>
              <a:ext uri="{FF2B5EF4-FFF2-40B4-BE49-F238E27FC236}">
                <a16:creationId xmlns:a16="http://schemas.microsoft.com/office/drawing/2014/main" id="{9FA8EDB7-FA05-FE7D-C967-C79C165122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650" y="487363"/>
            <a:ext cx="5340350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7ED880E-1F2C-C5D6-C396-1BC93BE47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l-G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Σύνδεση ως επισκέπτης</a:t>
            </a:r>
          </a:p>
        </p:txBody>
      </p:sp>
      <p:sp>
        <p:nvSpPr>
          <p:cNvPr id="15364" name="Content Placeholder 2">
            <a:extLst>
              <a:ext uri="{FF2B5EF4-FFF2-40B4-BE49-F238E27FC236}">
                <a16:creationId xmlns:a16="http://schemas.microsoft.com/office/drawing/2014/main" id="{136091DB-59C7-C3A8-68FE-4516E229C8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888" y="1947863"/>
            <a:ext cx="6537325" cy="4308475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altLang="el-GR"/>
              <a:t> </a:t>
            </a:r>
            <a:r>
              <a:rPr lang="el-GR" altLang="el-GR"/>
              <a:t>Όταν πατήσετε το </a:t>
            </a:r>
            <a:r>
              <a:rPr lang="en-US" altLang="el-GR"/>
              <a:t>link </a:t>
            </a:r>
            <a:r>
              <a:rPr lang="el-GR" altLang="el-GR"/>
              <a:t>που υπάρχει στο </a:t>
            </a:r>
            <a:r>
              <a:rPr lang="en-US" altLang="el-GR"/>
              <a:t>eclass, </a:t>
            </a:r>
            <a:r>
              <a:rPr lang="el-GR" altLang="el-GR"/>
              <a:t>θα δείτε αυτή την εικόνα: </a:t>
            </a:r>
            <a:endParaRPr lang="en-US" altLang="el-GR" b="1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l-GR" altLang="el-GR"/>
              <a:t> Είτε συνδεθείτε μέσω </a:t>
            </a:r>
            <a:r>
              <a:rPr lang="en-US" altLang="el-GR"/>
              <a:t>desktop </a:t>
            </a:r>
            <a:r>
              <a:rPr lang="el-GR" altLang="el-GR"/>
              <a:t>εφαρμογής είτε μέσω </a:t>
            </a:r>
            <a:r>
              <a:rPr lang="en-US" altLang="el-GR" b="1"/>
              <a:t>browser</a:t>
            </a:r>
            <a:r>
              <a:rPr lang="el-GR" altLang="el-GR" b="1"/>
              <a:t>, </a:t>
            </a:r>
            <a:r>
              <a:rPr lang="el-GR" altLang="el-GR"/>
              <a:t>θα δείτε αυτή την εικόνα:</a:t>
            </a:r>
            <a:endParaRPr lang="en-US" altLang="el-GR"/>
          </a:p>
          <a:p>
            <a:pPr>
              <a:buFont typeface="Wingdings" panose="05000000000000000000" pitchFamily="2" charset="2"/>
              <a:buChar char="q"/>
            </a:pPr>
            <a:r>
              <a:rPr lang="el-GR" altLang="el-GR"/>
              <a:t> Γράψτε το όνομα σας (π.χ. ΑΝΤΩΝΗΣ ΑΝΤΩΝΙΟΥ) και πατήστε στο πλήκτρο: </a:t>
            </a:r>
            <a:r>
              <a:rPr lang="el-GR" altLang="el-GR" b="1"/>
              <a:t>Συμμετοχή τώρα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altLang="el-GR"/>
              <a:t> Σε αυτή την περίπτωση, θα απαιτηθεί η αποδοχή της συμμετοχής σας από τον διαχειριστή της διάλεξης, οπότε θα πρέπει να </a:t>
            </a:r>
            <a:r>
              <a:rPr lang="el-GR" altLang="el-GR" b="1"/>
              <a:t>περιμένετε κάποιο χρονικό διάστημα</a:t>
            </a:r>
            <a:endParaRPr lang="en-US" altLang="el-GR" b="1"/>
          </a:p>
          <a:p>
            <a:pPr lvl="1">
              <a:buFont typeface="Wingdings" panose="05000000000000000000" pitchFamily="2" charset="2"/>
              <a:buChar char="q"/>
            </a:pPr>
            <a:endParaRPr lang="en-US" altLang="el-GR" sz="2000"/>
          </a:p>
        </p:txBody>
      </p:sp>
      <p:grpSp>
        <p:nvGrpSpPr>
          <p:cNvPr id="15365" name="Ομάδα 8">
            <a:extLst>
              <a:ext uri="{FF2B5EF4-FFF2-40B4-BE49-F238E27FC236}">
                <a16:creationId xmlns:a16="http://schemas.microsoft.com/office/drawing/2014/main" id="{42A5EF1B-C70E-D788-F5C4-E6371D675E9A}"/>
              </a:ext>
            </a:extLst>
          </p:cNvPr>
          <p:cNvGrpSpPr>
            <a:grpSpLocks/>
          </p:cNvGrpSpPr>
          <p:nvPr/>
        </p:nvGrpSpPr>
        <p:grpSpPr bwMode="auto">
          <a:xfrm>
            <a:off x="7612063" y="2894013"/>
            <a:ext cx="4464050" cy="3471862"/>
            <a:chOff x="6662081" y="1801701"/>
            <a:chExt cx="5915025" cy="4600575"/>
          </a:xfrm>
        </p:grpSpPr>
        <p:pic>
          <p:nvPicPr>
            <p:cNvPr id="15368" name="Εικόνα 3">
              <a:extLst>
                <a:ext uri="{FF2B5EF4-FFF2-40B4-BE49-F238E27FC236}">
                  <a16:creationId xmlns:a16="http://schemas.microsoft.com/office/drawing/2014/main" id="{26FF1F64-0845-B416-D578-53F8E6C0A9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2081" y="1801701"/>
              <a:ext cx="5915025" cy="4600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A0928A4C-E61A-B2B2-96BE-4B72CC052CBD}"/>
                </a:ext>
              </a:extLst>
            </p:cNvPr>
            <p:cNvSpPr/>
            <p:nvPr/>
          </p:nvSpPr>
          <p:spPr>
            <a:xfrm>
              <a:off x="7675965" y="4986553"/>
              <a:ext cx="4156504" cy="68156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cxnSp>
        <p:nvCxnSpPr>
          <p:cNvPr id="14" name="Ευθύγραμμο βέλος σύνδεσης 13">
            <a:extLst>
              <a:ext uri="{FF2B5EF4-FFF2-40B4-BE49-F238E27FC236}">
                <a16:creationId xmlns:a16="http://schemas.microsoft.com/office/drawing/2014/main" id="{8D917390-2FBE-2548-284B-BF7588AA6A32}"/>
              </a:ext>
            </a:extLst>
          </p:cNvPr>
          <p:cNvCxnSpPr>
            <a:cxnSpLocks/>
          </p:cNvCxnSpPr>
          <p:nvPr/>
        </p:nvCxnSpPr>
        <p:spPr>
          <a:xfrm flipV="1">
            <a:off x="6337300" y="2081213"/>
            <a:ext cx="1427163" cy="873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Ευθύγραμμο βέλος σύνδεσης 14">
            <a:extLst>
              <a:ext uri="{FF2B5EF4-FFF2-40B4-BE49-F238E27FC236}">
                <a16:creationId xmlns:a16="http://schemas.microsoft.com/office/drawing/2014/main" id="{946B62C2-00D9-2650-E4B0-91FD81E1426F}"/>
              </a:ext>
            </a:extLst>
          </p:cNvPr>
          <p:cNvCxnSpPr>
            <a:cxnSpLocks/>
          </p:cNvCxnSpPr>
          <p:nvPr/>
        </p:nvCxnSpPr>
        <p:spPr>
          <a:xfrm>
            <a:off x="5975350" y="3074988"/>
            <a:ext cx="1520825" cy="101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Custom 6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0070C0"/>
      </a:accent1>
      <a:accent2>
        <a:srgbClr val="002060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TM02900769[[fn=Retrospect]]</Template>
  <TotalTime>1493</TotalTime>
  <Words>424</Words>
  <Application>Microsoft Office PowerPoint</Application>
  <PresentationFormat>Ευρεία οθόνη</PresentationFormat>
  <Paragraphs>32</Paragraphs>
  <Slides>7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</vt:i4>
      </vt:variant>
    </vt:vector>
  </HeadingPairs>
  <TitlesOfParts>
    <vt:vector size="12" baseType="lpstr">
      <vt:lpstr>Calibri</vt:lpstr>
      <vt:lpstr>Arial</vt:lpstr>
      <vt:lpstr>Calibri Light</vt:lpstr>
      <vt:lpstr>Wingdings</vt:lpstr>
      <vt:lpstr>Retrospect</vt:lpstr>
      <vt:lpstr>Παρουσίαση του PowerPoint</vt:lpstr>
      <vt:lpstr>ΠΡΟΣΟΧΗ: εγγραφή στο eclass </vt:lpstr>
      <vt:lpstr>Παρακολούθηση διαλέξεων</vt:lpstr>
      <vt:lpstr>Παρακολούθηση διαλέξεων στο  MS Teams</vt:lpstr>
      <vt:lpstr>Πρωτοετείς φοιτητές (@uop.gr)</vt:lpstr>
      <vt:lpstr>Φοιτητές πρώην ΤΕΙ (@teiwest.gr)</vt:lpstr>
      <vt:lpstr>Σύνδεση ως επισκέπτης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gewrgia rokkou</dc:creator>
  <cp:lastModifiedBy>IOANNIS KALINTIRIS</cp:lastModifiedBy>
  <cp:revision>88</cp:revision>
  <dcterms:created xsi:type="dcterms:W3CDTF">2020-03-18T16:31:15Z</dcterms:created>
  <dcterms:modified xsi:type="dcterms:W3CDTF">2025-01-31T04:07:41Z</dcterms:modified>
</cp:coreProperties>
</file>